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7" r:id="rId3"/>
    <p:sldId id="258" r:id="rId4"/>
    <p:sldId id="25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FEFF"/>
    <a:srgbClr val="CCFFFF"/>
    <a:srgbClr val="DBEEF4"/>
    <a:srgbClr val="FF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AE6B74E-A59C-459E-9D20-2A4F12B7B64A}" type="datetimeFigureOut">
              <a:rPr lang="en-US"/>
              <a:pPr>
                <a:defRPr/>
              </a:pPr>
              <a:t>4/22/2010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CFBB6A1-7E08-4EC3-B06A-BAE01212DE1A}"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6387"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27381135-AEE9-46E3-901B-090A31FA7E4E}" type="slidenum">
              <a:rPr lang="en-GB" sz="1200">
                <a:latin typeface="+mn-lt"/>
              </a:rPr>
              <a:pPr algn="r">
                <a:defRPr/>
              </a:pPr>
              <a:t>1</a:t>
            </a:fld>
            <a:endParaRPr lang="en-GB" sz="120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DD1115-443D-4C92-891C-ABF8116B2A44}" type="slidenum">
              <a:rPr lang="en-GB">
                <a:cs typeface="Arial" charset="0"/>
              </a:rPr>
              <a:pPr fontAlgn="base">
                <a:spcBef>
                  <a:spcPct val="0"/>
                </a:spcBef>
                <a:spcAft>
                  <a:spcPct val="0"/>
                </a:spcAft>
                <a:defRPr/>
              </a:pPr>
              <a:t>2</a:t>
            </a:fld>
            <a:endParaRPr lang="en-GB">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548448-01E8-420E-BC86-79B35A51883E}" type="slidenum">
              <a:rPr lang="en-GB">
                <a:cs typeface="Arial" charset="0"/>
              </a:rPr>
              <a:pPr fontAlgn="base">
                <a:spcBef>
                  <a:spcPct val="0"/>
                </a:spcBef>
                <a:spcAft>
                  <a:spcPct val="0"/>
                </a:spcAft>
                <a:defRPr/>
              </a:pPr>
              <a:t>3</a:t>
            </a:fld>
            <a:endParaRPr lang="en-GB">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9D9A05-AB05-4394-8CFE-4AA43BA07CFA}" type="slidenum">
              <a:rPr lang="en-GB">
                <a:cs typeface="Arial" charset="0"/>
              </a:rPr>
              <a:pPr fontAlgn="base">
                <a:spcBef>
                  <a:spcPct val="0"/>
                </a:spcBef>
                <a:spcAft>
                  <a:spcPct val="0"/>
                </a:spcAft>
                <a:defRPr/>
              </a:pPr>
              <a:t>4</a:t>
            </a:fld>
            <a:endParaRPr lang="en-GB">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FC9928E-7FB5-4C3B-BC06-4C305CDD1B15}" type="datetimeFigureOut">
              <a:rPr lang="en-US"/>
              <a:pPr>
                <a:defRPr/>
              </a:pPr>
              <a:t>4/22/2010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3F6F3FF-AB5A-42D6-8CDD-94AE6E56A7D5}"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FA32830-A972-486D-B5A4-519CBEAC7E16}" type="datetimeFigureOut">
              <a:rPr lang="en-US"/>
              <a:pPr>
                <a:defRPr/>
              </a:pPr>
              <a:t>4/22/2010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6661F88-E522-42D2-8F53-68C741E0AADC}"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5F138D4-D435-4180-8B77-6AB7CB7BC619}" type="datetimeFigureOut">
              <a:rPr lang="en-US"/>
              <a:pPr>
                <a:defRPr/>
              </a:pPr>
              <a:t>4/22/2010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EFA8E8C-91AA-44E0-842A-D11262D9978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8A07DD9-AF9F-4621-BDA1-E1552138AEBA}" type="datetimeFigureOut">
              <a:rPr lang="en-US"/>
              <a:pPr>
                <a:defRPr/>
              </a:pPr>
              <a:t>4/22/2010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470F401-629F-4CE8-8137-711D738B1DB3}"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F2934E5-D2B2-496E-AB1E-8E63475919A8}" type="datetimeFigureOut">
              <a:rPr lang="en-US"/>
              <a:pPr>
                <a:defRPr/>
              </a:pPr>
              <a:t>4/22/2010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2032029-6845-4BFA-95BB-819AA8A3359F}"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9DBE7755-2C37-4FF4-A8BB-436A3652CA32}" type="datetimeFigureOut">
              <a:rPr lang="en-US"/>
              <a:pPr>
                <a:defRPr/>
              </a:pPr>
              <a:t>4/22/2010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2895836-22EF-47B8-A969-13DA756BB08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811B82E-26B3-47E1-8B53-9C0AD7E1F7E8}" type="datetimeFigureOut">
              <a:rPr lang="en-US"/>
              <a:pPr>
                <a:defRPr/>
              </a:pPr>
              <a:t>4/22/2010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A705F25-5C4F-4786-9F9A-9AE62173B0A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D11777D-4DDA-4145-A216-8FB771D47311}" type="datetimeFigureOut">
              <a:rPr lang="en-US"/>
              <a:pPr>
                <a:defRPr/>
              </a:pPr>
              <a:t>4/22/2010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D6239A5F-E3EC-4D8E-A456-9C3430E381E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514A95C-FEE5-48BA-AD9B-043CE6468393}" type="datetimeFigureOut">
              <a:rPr lang="en-US"/>
              <a:pPr>
                <a:defRPr/>
              </a:pPr>
              <a:t>4/22/2010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ABC71724-1A85-4CB7-B810-F0BF55C1BEF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781E41A-F7D3-4777-B5A1-E596ABF631C1}" type="datetimeFigureOut">
              <a:rPr lang="en-US"/>
              <a:pPr>
                <a:defRPr/>
              </a:pPr>
              <a:t>4/22/2010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EB9CF8D-DF9A-42EA-8C88-24B4AC2E00A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2136093-C801-437B-9867-456245B6D23E}" type="datetimeFigureOut">
              <a:rPr lang="en-US"/>
              <a:pPr>
                <a:defRPr/>
              </a:pPr>
              <a:t>4/22/2010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EF919E9-F767-4AB9-9D0F-A75BE5A528F1}"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A870091-61FB-4F07-BBAC-B5B109A8E8E2}" type="datetimeFigureOut">
              <a:rPr lang="en-US"/>
              <a:pPr>
                <a:defRPr/>
              </a:pPr>
              <a:t>4/22/2010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1803782-DB9B-4360-890D-A758BDC7A5E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3" descr="Afon teifi  river teifi"/>
          <p:cNvPicPr>
            <a:picLocks noChangeAspect="1" noChangeArrowheads="1"/>
          </p:cNvPicPr>
          <p:nvPr/>
        </p:nvPicPr>
        <p:blipFill>
          <a:blip r:embed="rId3"/>
          <a:srcRect/>
          <a:stretch>
            <a:fillRect/>
          </a:stretch>
        </p:blipFill>
        <p:spPr bwMode="auto">
          <a:xfrm>
            <a:off x="2051050" y="0"/>
            <a:ext cx="5184775" cy="6402388"/>
          </a:xfrm>
          <a:prstGeom prst="rect">
            <a:avLst/>
          </a:prstGeom>
          <a:noFill/>
          <a:ln w="9525">
            <a:noFill/>
            <a:miter lim="800000"/>
            <a:headEnd/>
            <a:tailEnd/>
          </a:ln>
        </p:spPr>
      </p:pic>
      <p:sp>
        <p:nvSpPr>
          <p:cNvPr id="14338" name="Rectangle 3"/>
          <p:cNvSpPr txBox="1">
            <a:spLocks noChangeArrowheads="1"/>
          </p:cNvSpPr>
          <p:nvPr/>
        </p:nvSpPr>
        <p:spPr bwMode="auto">
          <a:xfrm>
            <a:off x="755650" y="5229225"/>
            <a:ext cx="7200900" cy="1412875"/>
          </a:xfrm>
          <a:prstGeom prst="rect">
            <a:avLst/>
          </a:prstGeom>
          <a:solidFill>
            <a:srgbClr val="AC9B92"/>
          </a:solidFill>
          <a:ln w="9525">
            <a:solidFill>
              <a:srgbClr val="AC9B92"/>
            </a:solidFill>
            <a:miter lim="800000"/>
            <a:headEnd/>
            <a:tailEnd/>
          </a:ln>
        </p:spPr>
        <p:txBody>
          <a:bodyPr/>
          <a:lstStyle/>
          <a:p>
            <a:pPr marL="342900" indent="-342900" algn="ctr">
              <a:lnSpc>
                <a:spcPct val="90000"/>
              </a:lnSpc>
              <a:spcBef>
                <a:spcPct val="20000"/>
              </a:spcBef>
              <a:buFont typeface="Arial" charset="0"/>
              <a:buNone/>
            </a:pPr>
            <a:r>
              <a:rPr lang="en-GB" sz="4000">
                <a:latin typeface="Century Gothic" pitchFamily="34" charset="0"/>
              </a:rPr>
              <a:t>Workers and the workhouse during Victorian Times</a:t>
            </a:r>
          </a:p>
        </p:txBody>
      </p:sp>
      <p:sp>
        <p:nvSpPr>
          <p:cNvPr id="14339" name="Text Box 11"/>
          <p:cNvSpPr txBox="1">
            <a:spLocks noChangeArrowheads="1"/>
          </p:cNvSpPr>
          <p:nvPr/>
        </p:nvSpPr>
        <p:spPr bwMode="auto">
          <a:xfrm>
            <a:off x="827088" y="188913"/>
            <a:ext cx="7489825" cy="623887"/>
          </a:xfrm>
          <a:prstGeom prst="rect">
            <a:avLst/>
          </a:prstGeom>
          <a:noFill/>
          <a:ln w="9525">
            <a:noFill/>
            <a:miter lim="800000"/>
            <a:headEnd/>
            <a:tailEnd/>
          </a:ln>
        </p:spPr>
        <p:txBody>
          <a:bodyPr>
            <a:spAutoFit/>
          </a:bodyPr>
          <a:lstStyle/>
          <a:p>
            <a:pPr>
              <a:spcBef>
                <a:spcPct val="50000"/>
              </a:spcBef>
            </a:pPr>
            <a:r>
              <a:rPr lang="en-GB" sz="1400" b="1">
                <a:latin typeface="Century Gothic" pitchFamily="34" charset="0"/>
              </a:rPr>
              <a:t>A series of interactive lessons and instructions for teachers to create a art project:</a:t>
            </a:r>
          </a:p>
          <a:p>
            <a:pPr algn="ctr">
              <a:spcBef>
                <a:spcPct val="50000"/>
              </a:spcBef>
            </a:pPr>
            <a:r>
              <a:rPr lang="en-GB" sz="1400" b="1">
                <a:latin typeface="Century Gothic" pitchFamily="34" charset="0"/>
              </a:rPr>
              <a:t> Years 5 a 6</a:t>
            </a:r>
          </a:p>
        </p:txBody>
      </p:sp>
      <p:sp>
        <p:nvSpPr>
          <p:cNvPr id="14340" name="TextBox 5"/>
          <p:cNvSpPr txBox="1">
            <a:spLocks noChangeArrowheads="1"/>
          </p:cNvSpPr>
          <p:nvPr/>
        </p:nvSpPr>
        <p:spPr bwMode="auto">
          <a:xfrm>
            <a:off x="2195513" y="1000125"/>
            <a:ext cx="4591050" cy="1311275"/>
          </a:xfrm>
          <a:prstGeom prst="rect">
            <a:avLst/>
          </a:prstGeom>
          <a:noFill/>
          <a:ln w="9525">
            <a:noFill/>
            <a:miter lim="800000"/>
            <a:headEnd/>
            <a:tailEnd/>
          </a:ln>
        </p:spPr>
        <p:txBody>
          <a:bodyPr>
            <a:spAutoFit/>
          </a:bodyPr>
          <a:lstStyle/>
          <a:p>
            <a:pPr algn="ctr"/>
            <a:r>
              <a:rPr lang="en-GB" sz="8000" b="1" i="1">
                <a:solidFill>
                  <a:schemeClr val="bg1"/>
                </a:solidFill>
                <a:latin typeface="Bradley Hand ITC" pitchFamily="66" charset="0"/>
              </a:rPr>
              <a:t>Lesson 12</a:t>
            </a:r>
          </a:p>
        </p:txBody>
      </p:sp>
      <p:sp>
        <p:nvSpPr>
          <p:cNvPr id="12" name="Round Diagonal Corner Rectangle 11">
            <a:hlinkClick r:id="" action="ppaction://hlinkshowjump?jump=nextslide"/>
          </p:cNvPr>
          <p:cNvSpPr/>
          <p:nvPr/>
        </p:nvSpPr>
        <p:spPr>
          <a:xfrm>
            <a:off x="7358063" y="6429375"/>
            <a:ext cx="1785937"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342" name="TextBox 12">
            <a:hlinkClick r:id="" action="ppaction://hlinkshowjump?jump=nextslide"/>
          </p:cNvPr>
          <p:cNvSpPr txBox="1">
            <a:spLocks noChangeArrowheads="1"/>
          </p:cNvSpPr>
          <p:nvPr/>
        </p:nvSpPr>
        <p:spPr bwMode="auto">
          <a:xfrm>
            <a:off x="7286625" y="6457950"/>
            <a:ext cx="1857375" cy="396875"/>
          </a:xfrm>
          <a:prstGeom prst="rect">
            <a:avLst/>
          </a:prstGeom>
          <a:noFill/>
          <a:ln w="9525">
            <a:noFill/>
            <a:miter lim="800000"/>
            <a:headEnd/>
            <a:tailEnd/>
          </a:ln>
        </p:spPr>
        <p:txBody>
          <a:bodyPr>
            <a:spAutoFit/>
          </a:bodyPr>
          <a:lstStyle/>
          <a:p>
            <a:pPr algn="ctr"/>
            <a:r>
              <a:rPr lang="en-GB" sz="2000">
                <a:latin typeface="Calibri" pitchFamily="34" charset="0"/>
              </a:rPr>
              <a:t>Next page</a:t>
            </a:r>
          </a:p>
        </p:txBody>
      </p:sp>
      <p:sp>
        <p:nvSpPr>
          <p:cNvPr id="14343" name="Rectangle 8"/>
          <p:cNvSpPr>
            <a:spLocks noChangeArrowheads="1"/>
          </p:cNvSpPr>
          <p:nvPr/>
        </p:nvSpPr>
        <p:spPr bwMode="auto">
          <a:xfrm>
            <a:off x="5940425" y="0"/>
            <a:ext cx="3203575" cy="274638"/>
          </a:xfrm>
          <a:prstGeom prst="rect">
            <a:avLst/>
          </a:prstGeom>
          <a:noFill/>
          <a:ln w="9525">
            <a:noFill/>
            <a:miter lim="800000"/>
            <a:headEnd/>
            <a:tailEnd/>
          </a:ln>
        </p:spPr>
        <p:txBody>
          <a:bodyPr>
            <a:spAutoFit/>
          </a:bodyPr>
          <a:lstStyle/>
          <a:p>
            <a:pPr algn="ctr"/>
            <a:r>
              <a:rPr lang="en-GB" sz="1200">
                <a:solidFill>
                  <a:srgbClr val="FF0000"/>
                </a:solidFill>
              </a:rPr>
              <a:t>Used with kind permission of Aneurin Jones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FEFF"/>
        </a:solidFill>
        <a:effectLst/>
      </p:bgPr>
    </p:bg>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250825" y="260350"/>
            <a:ext cx="8678863" cy="796925"/>
          </a:xfrm>
        </p:spPr>
        <p:txBody>
          <a:bodyPr/>
          <a:lstStyle/>
          <a:p>
            <a:pPr eaLnBrk="1" hangingPunct="1"/>
            <a:r>
              <a:rPr lang="en-GB" sz="4000" b="1" smtClean="0"/>
              <a:t>Evaluating you work</a:t>
            </a:r>
          </a:p>
        </p:txBody>
      </p:sp>
      <p:sp>
        <p:nvSpPr>
          <p:cNvPr id="16387" name="Text Box 5"/>
          <p:cNvSpPr txBox="1">
            <a:spLocks noChangeArrowheads="1"/>
          </p:cNvSpPr>
          <p:nvPr/>
        </p:nvSpPr>
        <p:spPr bwMode="auto">
          <a:xfrm>
            <a:off x="285750" y="1428750"/>
            <a:ext cx="8424863" cy="650875"/>
          </a:xfrm>
          <a:prstGeom prst="rect">
            <a:avLst/>
          </a:prstGeom>
          <a:noFill/>
          <a:ln w="9525">
            <a:solidFill>
              <a:srgbClr val="0000FF"/>
            </a:solidFill>
            <a:miter lim="800000"/>
            <a:headEnd/>
            <a:tailEnd/>
          </a:ln>
        </p:spPr>
        <p:txBody>
          <a:bodyPr>
            <a:spAutoFit/>
          </a:bodyPr>
          <a:lstStyle/>
          <a:p>
            <a:pPr>
              <a:spcBef>
                <a:spcPct val="50000"/>
              </a:spcBef>
            </a:pPr>
            <a:r>
              <a:rPr lang="en-GB">
                <a:latin typeface="Calibri" pitchFamily="34" charset="0"/>
              </a:rPr>
              <a:t>Discuss your work in a sensible and positive way. Include what has influenced you and how you went about creating your product.</a:t>
            </a:r>
          </a:p>
        </p:txBody>
      </p:sp>
      <p:sp>
        <p:nvSpPr>
          <p:cNvPr id="16388" name="Text Box 6"/>
          <p:cNvSpPr txBox="1">
            <a:spLocks noChangeArrowheads="1"/>
          </p:cNvSpPr>
          <p:nvPr/>
        </p:nvSpPr>
        <p:spPr bwMode="auto">
          <a:xfrm>
            <a:off x="285750" y="5143500"/>
            <a:ext cx="8572500" cy="835025"/>
          </a:xfrm>
          <a:prstGeom prst="rect">
            <a:avLst/>
          </a:prstGeom>
          <a:noFill/>
          <a:ln w="9525">
            <a:solidFill>
              <a:srgbClr val="0000FF"/>
            </a:solidFill>
            <a:miter lim="800000"/>
            <a:headEnd/>
            <a:tailEnd/>
          </a:ln>
        </p:spPr>
        <p:txBody>
          <a:bodyPr>
            <a:spAutoFit/>
          </a:bodyPr>
          <a:lstStyle/>
          <a:p>
            <a:pPr>
              <a:spcBef>
                <a:spcPct val="50000"/>
              </a:spcBef>
            </a:pPr>
            <a:r>
              <a:rPr lang="en-GB" sz="1600">
                <a:latin typeface="Calibri" pitchFamily="34" charset="0"/>
              </a:rPr>
              <a:t>In your evaluation your teacher is looking for use of vocabulary, techniques used, the artist that you researched and the equipment used. Remember to express your opinion about your own work and work created by others in a positive way.</a:t>
            </a:r>
          </a:p>
        </p:txBody>
      </p:sp>
      <p:sp>
        <p:nvSpPr>
          <p:cNvPr id="11" name="Round Diagonal Corner Rectangle 10">
            <a:hlinkClick r:id="" action="ppaction://hlinkshowjump?jump=previousslide"/>
          </p:cNvPr>
          <p:cNvSpPr/>
          <p:nvPr/>
        </p:nvSpPr>
        <p:spPr>
          <a:xfrm>
            <a:off x="0" y="6429375"/>
            <a:ext cx="2500313"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390" name="TextBox 11">
            <a:hlinkClick r:id="" action="ppaction://hlinkshowjump?jump=previousslide"/>
          </p:cNvPr>
          <p:cNvSpPr txBox="1">
            <a:spLocks noChangeArrowheads="1"/>
          </p:cNvSpPr>
          <p:nvPr/>
        </p:nvSpPr>
        <p:spPr bwMode="auto">
          <a:xfrm>
            <a:off x="0" y="6461125"/>
            <a:ext cx="2500313" cy="396875"/>
          </a:xfrm>
          <a:prstGeom prst="rect">
            <a:avLst/>
          </a:prstGeom>
          <a:noFill/>
          <a:ln w="9525">
            <a:noFill/>
            <a:miter lim="800000"/>
            <a:headEnd/>
            <a:tailEnd/>
          </a:ln>
        </p:spPr>
        <p:txBody>
          <a:bodyPr>
            <a:spAutoFit/>
          </a:bodyPr>
          <a:lstStyle/>
          <a:p>
            <a:pPr algn="ctr"/>
            <a:r>
              <a:rPr lang="en-GB" sz="2000">
                <a:latin typeface="Calibri" pitchFamily="34" charset="0"/>
              </a:rPr>
              <a:t>Previous page</a:t>
            </a:r>
          </a:p>
        </p:txBody>
      </p:sp>
      <p:sp>
        <p:nvSpPr>
          <p:cNvPr id="13" name="Round Diagonal Corner Rectangle 12">
            <a:hlinkClick r:id="" action="ppaction://hlinkshowjump?jump=nextslide"/>
          </p:cNvPr>
          <p:cNvSpPr/>
          <p:nvPr/>
        </p:nvSpPr>
        <p:spPr>
          <a:xfrm>
            <a:off x="7358063" y="6429375"/>
            <a:ext cx="1785937"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392" name="TextBox 13">
            <a:hlinkClick r:id="" action="ppaction://hlinkshowjump?jump=nextslide"/>
          </p:cNvPr>
          <p:cNvSpPr txBox="1">
            <a:spLocks noChangeArrowheads="1"/>
          </p:cNvSpPr>
          <p:nvPr/>
        </p:nvSpPr>
        <p:spPr bwMode="auto">
          <a:xfrm>
            <a:off x="7286625" y="6457950"/>
            <a:ext cx="1857375" cy="396875"/>
          </a:xfrm>
          <a:prstGeom prst="rect">
            <a:avLst/>
          </a:prstGeom>
          <a:noFill/>
          <a:ln w="9525">
            <a:noFill/>
            <a:miter lim="800000"/>
            <a:headEnd/>
            <a:tailEnd/>
          </a:ln>
        </p:spPr>
        <p:txBody>
          <a:bodyPr>
            <a:spAutoFit/>
          </a:bodyPr>
          <a:lstStyle/>
          <a:p>
            <a:pPr algn="ctr"/>
            <a:r>
              <a:rPr lang="en-GB" sz="2000">
                <a:latin typeface="Calibri" pitchFamily="34" charset="0"/>
              </a:rPr>
              <a:t>Next page</a:t>
            </a:r>
          </a:p>
        </p:txBody>
      </p:sp>
      <p:sp>
        <p:nvSpPr>
          <p:cNvPr id="15" name="Oval Callout 14">
            <a:hlinkClick r:id="rId3" action="ppaction://hlinksldjump"/>
          </p:cNvPr>
          <p:cNvSpPr/>
          <p:nvPr/>
        </p:nvSpPr>
        <p:spPr>
          <a:xfrm rot="20333552">
            <a:off x="3348038" y="2565400"/>
            <a:ext cx="2643187" cy="1857375"/>
          </a:xfrm>
          <a:prstGeom prst="wedgeEllipseCallout">
            <a:avLst>
              <a:gd name="adj1" fmla="val 6648"/>
              <a:gd name="adj2" fmla="val 86009"/>
            </a:avLst>
          </a:prstGeom>
          <a:solidFill>
            <a:schemeClr val="bg1"/>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Rounded Rectangular Callout 15"/>
          <p:cNvSpPr/>
          <p:nvPr/>
        </p:nvSpPr>
        <p:spPr>
          <a:xfrm rot="861438">
            <a:off x="6215063" y="2428875"/>
            <a:ext cx="2643187" cy="2000250"/>
          </a:xfrm>
          <a:prstGeom prst="wedgeRoundRectCallout">
            <a:avLst>
              <a:gd name="adj1" fmla="val -22943"/>
              <a:gd name="adj2" fmla="val 80995"/>
              <a:gd name="adj3" fmla="val 16667"/>
            </a:avLst>
          </a:prstGeom>
          <a:solidFill>
            <a:schemeClr val="bg1"/>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Rectangular Callout 16"/>
          <p:cNvSpPr/>
          <p:nvPr/>
        </p:nvSpPr>
        <p:spPr>
          <a:xfrm rot="960522">
            <a:off x="514350" y="2439988"/>
            <a:ext cx="2428875" cy="2000250"/>
          </a:xfrm>
          <a:prstGeom prst="wedgeRectCallout">
            <a:avLst>
              <a:gd name="adj1" fmla="val -39025"/>
              <a:gd name="adj2" fmla="val 84001"/>
            </a:avLst>
          </a:prstGeom>
          <a:solidFill>
            <a:schemeClr val="bg1"/>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396" name="WordArt 13">
            <a:hlinkClick r:id="rId3" action="ppaction://hlinksldjump"/>
          </p:cNvPr>
          <p:cNvSpPr>
            <a:spLocks noChangeArrowheads="1" noChangeShapeType="1" noTextEdit="1"/>
          </p:cNvSpPr>
          <p:nvPr/>
        </p:nvSpPr>
        <p:spPr bwMode="auto">
          <a:xfrm>
            <a:off x="611188" y="2420938"/>
            <a:ext cx="7848600" cy="1728787"/>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Click here for sentences and</a:t>
            </a:r>
          </a:p>
          <a:p>
            <a:pPr algn="ctr"/>
            <a:r>
              <a:rPr lang="en-US"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 evaluating vocabulary</a:t>
            </a: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FEFF"/>
        </a:solidFill>
        <a:effectLst/>
      </p:bgPr>
    </p:bg>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250825" y="260350"/>
            <a:ext cx="8678863" cy="796925"/>
          </a:xfrm>
        </p:spPr>
        <p:txBody>
          <a:bodyPr/>
          <a:lstStyle/>
          <a:p>
            <a:pPr eaLnBrk="1" hangingPunct="1"/>
            <a:r>
              <a:rPr lang="en-GB" sz="4000" b="1" smtClean="0"/>
              <a:t>Evaluating your work</a:t>
            </a:r>
          </a:p>
        </p:txBody>
      </p:sp>
      <p:sp>
        <p:nvSpPr>
          <p:cNvPr id="50183" name="Rectangle 7"/>
          <p:cNvSpPr>
            <a:spLocks noGrp="1" noChangeArrowheads="1"/>
          </p:cNvSpPr>
          <p:nvPr>
            <p:ph type="body" idx="1"/>
          </p:nvPr>
        </p:nvSpPr>
        <p:spPr>
          <a:xfrm>
            <a:off x="323850" y="1052513"/>
            <a:ext cx="8229600" cy="5286375"/>
          </a:xfrm>
        </p:spPr>
        <p:txBody>
          <a:bodyPr>
            <a:normAutofit/>
          </a:bodyPr>
          <a:lstStyle/>
          <a:p>
            <a:pPr eaLnBrk="1" hangingPunct="1">
              <a:lnSpc>
                <a:spcPct val="80000"/>
              </a:lnSpc>
              <a:defRPr/>
            </a:pPr>
            <a:r>
              <a:rPr lang="en-GB" sz="2800" b="1" u="sng" smtClean="0"/>
              <a:t>Questions to help you:</a:t>
            </a:r>
          </a:p>
          <a:p>
            <a:pPr eaLnBrk="1" hangingPunct="1">
              <a:lnSpc>
                <a:spcPct val="80000"/>
              </a:lnSpc>
              <a:buFont typeface="Arial" charset="0"/>
              <a:buNone/>
              <a:defRPr/>
            </a:pPr>
            <a:endParaRPr lang="en-GB" sz="2800" b="1" u="sng" smtClean="0"/>
          </a:p>
          <a:p>
            <a:pPr eaLnBrk="1" hangingPunct="1">
              <a:lnSpc>
                <a:spcPct val="80000"/>
              </a:lnSpc>
              <a:defRPr/>
            </a:pPr>
            <a:r>
              <a:rPr lang="en-GB" sz="2000" b="1" smtClean="0">
                <a:solidFill>
                  <a:srgbClr val="0000FF"/>
                </a:solidFill>
                <a:latin typeface="Century Gothic" pitchFamily="34" charset="0"/>
              </a:rPr>
              <a:t>What artists did you study and how did their work influence you?</a:t>
            </a:r>
            <a:endParaRPr lang="en-GB" sz="600" b="1" smtClean="0">
              <a:solidFill>
                <a:srgbClr val="0000FF"/>
              </a:solidFill>
              <a:latin typeface="Century Gothic" pitchFamily="34" charset="0"/>
            </a:endParaRPr>
          </a:p>
          <a:p>
            <a:pPr eaLnBrk="1" hangingPunct="1">
              <a:lnSpc>
                <a:spcPct val="80000"/>
              </a:lnSpc>
              <a:defRPr/>
            </a:pPr>
            <a:r>
              <a:rPr lang="en-GB" sz="2000" b="1" smtClean="0">
                <a:solidFill>
                  <a:srgbClr val="00CC00"/>
                </a:solidFill>
                <a:latin typeface="Century Gothic" pitchFamily="34" charset="0"/>
              </a:rPr>
              <a:t>What techniques did you use in order to complete you finished art work?</a:t>
            </a:r>
          </a:p>
          <a:p>
            <a:pPr eaLnBrk="1" hangingPunct="1">
              <a:lnSpc>
                <a:spcPct val="80000"/>
              </a:lnSpc>
              <a:buFont typeface="Arial" charset="0"/>
              <a:buNone/>
              <a:defRPr/>
            </a:pPr>
            <a:endParaRPr lang="en-GB" sz="600" b="1" smtClean="0">
              <a:solidFill>
                <a:srgbClr val="00CC00"/>
              </a:solidFill>
              <a:latin typeface="Century Gothic" pitchFamily="34" charset="0"/>
            </a:endParaRPr>
          </a:p>
          <a:p>
            <a:pPr eaLnBrk="1" hangingPunct="1">
              <a:lnSpc>
                <a:spcPct val="80000"/>
              </a:lnSpc>
              <a:defRPr/>
            </a:pPr>
            <a:r>
              <a:rPr lang="en-GB" sz="2000" b="1" smtClean="0">
                <a:solidFill>
                  <a:srgbClr val="FFCC00"/>
                </a:solidFill>
                <a:effectLst>
                  <a:outerShdw blurRad="38100" dist="38100" dir="2700000" algn="tl">
                    <a:srgbClr val="000000"/>
                  </a:outerShdw>
                </a:effectLst>
                <a:latin typeface="Century Gothic" pitchFamily="34" charset="0"/>
              </a:rPr>
              <a:t>Where there any problems with the techniques used?</a:t>
            </a:r>
          </a:p>
          <a:p>
            <a:pPr eaLnBrk="1" hangingPunct="1">
              <a:lnSpc>
                <a:spcPct val="80000"/>
              </a:lnSpc>
              <a:buFont typeface="Arial" charset="0"/>
              <a:buNone/>
              <a:defRPr/>
            </a:pPr>
            <a:endParaRPr lang="en-GB" sz="600" b="1" smtClean="0">
              <a:solidFill>
                <a:srgbClr val="FFCC00"/>
              </a:solidFill>
              <a:latin typeface="Century Gothic" pitchFamily="34" charset="0"/>
            </a:endParaRPr>
          </a:p>
          <a:p>
            <a:pPr eaLnBrk="1" hangingPunct="1">
              <a:lnSpc>
                <a:spcPct val="80000"/>
              </a:lnSpc>
              <a:defRPr/>
            </a:pPr>
            <a:r>
              <a:rPr lang="en-GB" sz="2000" b="1" smtClean="0">
                <a:solidFill>
                  <a:srgbClr val="FF6600"/>
                </a:solidFill>
                <a:latin typeface="Century Gothic" pitchFamily="34" charset="0"/>
              </a:rPr>
              <a:t>What equipment did you require?</a:t>
            </a:r>
          </a:p>
          <a:p>
            <a:pPr eaLnBrk="1" hangingPunct="1">
              <a:lnSpc>
                <a:spcPct val="80000"/>
              </a:lnSpc>
              <a:buFont typeface="Arial" charset="0"/>
              <a:buNone/>
              <a:defRPr/>
            </a:pPr>
            <a:endParaRPr lang="en-GB" sz="600" b="1" smtClean="0">
              <a:solidFill>
                <a:srgbClr val="FF6600"/>
              </a:solidFill>
              <a:latin typeface="Century Gothic" pitchFamily="34" charset="0"/>
            </a:endParaRPr>
          </a:p>
          <a:p>
            <a:pPr eaLnBrk="1" hangingPunct="1">
              <a:lnSpc>
                <a:spcPct val="80000"/>
              </a:lnSpc>
              <a:defRPr/>
            </a:pPr>
            <a:r>
              <a:rPr lang="en-GB" sz="2000" b="1" smtClean="0">
                <a:solidFill>
                  <a:srgbClr val="FF0000"/>
                </a:solidFill>
                <a:latin typeface="Century Gothic" pitchFamily="34" charset="0"/>
              </a:rPr>
              <a:t>What do you like about your finished piece?</a:t>
            </a:r>
          </a:p>
          <a:p>
            <a:pPr eaLnBrk="1" hangingPunct="1">
              <a:lnSpc>
                <a:spcPct val="80000"/>
              </a:lnSpc>
              <a:buFont typeface="Arial" charset="0"/>
              <a:buNone/>
              <a:defRPr/>
            </a:pPr>
            <a:endParaRPr lang="en-GB" sz="600" b="1" smtClean="0">
              <a:solidFill>
                <a:srgbClr val="FF0000"/>
              </a:solidFill>
              <a:latin typeface="Century Gothic" pitchFamily="34" charset="0"/>
            </a:endParaRPr>
          </a:p>
          <a:p>
            <a:pPr eaLnBrk="1" hangingPunct="1">
              <a:lnSpc>
                <a:spcPct val="80000"/>
              </a:lnSpc>
              <a:defRPr/>
            </a:pPr>
            <a:r>
              <a:rPr lang="en-GB" sz="2000" b="1" smtClean="0">
                <a:solidFill>
                  <a:srgbClr val="FF3399"/>
                </a:solidFill>
                <a:latin typeface="Century Gothic" pitchFamily="34" charset="0"/>
              </a:rPr>
              <a:t>What would you change if you had the option to do the project again?</a:t>
            </a:r>
          </a:p>
          <a:p>
            <a:pPr eaLnBrk="1" hangingPunct="1">
              <a:lnSpc>
                <a:spcPct val="80000"/>
              </a:lnSpc>
              <a:buFont typeface="Arial" charset="0"/>
              <a:buNone/>
              <a:defRPr/>
            </a:pPr>
            <a:endParaRPr lang="en-GB" sz="600" b="1" smtClean="0">
              <a:solidFill>
                <a:srgbClr val="FF3399"/>
              </a:solidFill>
              <a:latin typeface="Century Gothic" pitchFamily="34" charset="0"/>
            </a:endParaRPr>
          </a:p>
          <a:p>
            <a:pPr eaLnBrk="1" hangingPunct="1">
              <a:lnSpc>
                <a:spcPct val="80000"/>
              </a:lnSpc>
              <a:defRPr/>
            </a:pPr>
            <a:r>
              <a:rPr lang="en-GB" sz="2000" b="1" smtClean="0">
                <a:solidFill>
                  <a:srgbClr val="9933FF"/>
                </a:solidFill>
                <a:latin typeface="Century Gothic" pitchFamily="34" charset="0"/>
              </a:rPr>
              <a:t>How will you now show your art work?</a:t>
            </a:r>
          </a:p>
          <a:p>
            <a:pPr eaLnBrk="1" hangingPunct="1">
              <a:lnSpc>
                <a:spcPct val="80000"/>
              </a:lnSpc>
              <a:buFont typeface="Arial" charset="0"/>
              <a:buNone/>
              <a:defRPr/>
            </a:pPr>
            <a:endParaRPr lang="en-GB" sz="600" b="1" smtClean="0">
              <a:solidFill>
                <a:srgbClr val="9933FF"/>
              </a:solidFill>
              <a:latin typeface="Century Gothic" pitchFamily="34" charset="0"/>
            </a:endParaRPr>
          </a:p>
          <a:p>
            <a:pPr eaLnBrk="1" hangingPunct="1">
              <a:lnSpc>
                <a:spcPct val="80000"/>
              </a:lnSpc>
              <a:defRPr/>
            </a:pPr>
            <a:r>
              <a:rPr lang="en-GB" sz="2000" b="1" smtClean="0">
                <a:solidFill>
                  <a:srgbClr val="996600"/>
                </a:solidFill>
                <a:latin typeface="Century Gothic" pitchFamily="34" charset="0"/>
              </a:rPr>
              <a:t>Is there any other work in the class that you like? Why?</a:t>
            </a:r>
          </a:p>
        </p:txBody>
      </p:sp>
      <p:sp>
        <p:nvSpPr>
          <p:cNvPr id="11" name="Round Diagonal Corner Rectangle 10">
            <a:hlinkClick r:id="" action="ppaction://hlinkshowjump?jump=previousslide"/>
          </p:cNvPr>
          <p:cNvSpPr/>
          <p:nvPr/>
        </p:nvSpPr>
        <p:spPr>
          <a:xfrm>
            <a:off x="0" y="6429375"/>
            <a:ext cx="2500313"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437" name="TextBox 11">
            <a:hlinkClick r:id="" action="ppaction://hlinkshowjump?jump=previousslide"/>
          </p:cNvPr>
          <p:cNvSpPr txBox="1">
            <a:spLocks noChangeArrowheads="1"/>
          </p:cNvSpPr>
          <p:nvPr/>
        </p:nvSpPr>
        <p:spPr bwMode="auto">
          <a:xfrm>
            <a:off x="0" y="6461125"/>
            <a:ext cx="2500313" cy="396875"/>
          </a:xfrm>
          <a:prstGeom prst="rect">
            <a:avLst/>
          </a:prstGeom>
          <a:noFill/>
          <a:ln w="9525">
            <a:noFill/>
            <a:miter lim="800000"/>
            <a:headEnd/>
            <a:tailEnd/>
          </a:ln>
        </p:spPr>
        <p:txBody>
          <a:bodyPr>
            <a:spAutoFit/>
          </a:bodyPr>
          <a:lstStyle/>
          <a:p>
            <a:pPr algn="ctr"/>
            <a:r>
              <a:rPr lang="en-GB" sz="2000">
                <a:latin typeface="Calibri" pitchFamily="34" charset="0"/>
              </a:rPr>
              <a:t>Previous page</a:t>
            </a:r>
          </a:p>
        </p:txBody>
      </p:sp>
      <p:pic>
        <p:nvPicPr>
          <p:cNvPr id="18438" name="Picture 2"/>
          <p:cNvPicPr>
            <a:picLocks noChangeAspect="1" noChangeArrowheads="1"/>
          </p:cNvPicPr>
          <p:nvPr/>
        </p:nvPicPr>
        <p:blipFill>
          <a:blip r:embed="rId3"/>
          <a:srcRect/>
          <a:stretch>
            <a:fillRect/>
          </a:stretch>
        </p:blipFill>
        <p:spPr bwMode="auto">
          <a:xfrm>
            <a:off x="6786563" y="3714750"/>
            <a:ext cx="2201862" cy="1285875"/>
          </a:xfrm>
          <a:prstGeom prst="rect">
            <a:avLst/>
          </a:prstGeom>
          <a:noFill/>
          <a:ln w="9525">
            <a:noFill/>
            <a:miter lim="800000"/>
            <a:headEnd/>
            <a:tailEnd/>
          </a:ln>
        </p:spPr>
      </p:pic>
      <p:cxnSp>
        <p:nvCxnSpPr>
          <p:cNvPr id="10" name="Straight Connector 9"/>
          <p:cNvCxnSpPr/>
          <p:nvPr/>
        </p:nvCxnSpPr>
        <p:spPr>
          <a:xfrm rot="10800000">
            <a:off x="7358063" y="4071938"/>
            <a:ext cx="428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7572375" y="3929063"/>
            <a:ext cx="214313" cy="71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flipV="1">
            <a:off x="7643813" y="4071938"/>
            <a:ext cx="142875" cy="71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ound Diagonal Corner Rectangle 12">
            <a:hlinkClick r:id="" action="ppaction://hlinkshowjump?jump=nextslide"/>
          </p:cNvPr>
          <p:cNvSpPr/>
          <p:nvPr/>
        </p:nvSpPr>
        <p:spPr>
          <a:xfrm>
            <a:off x="7358063" y="6429375"/>
            <a:ext cx="1785937"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443" name="TextBox 13">
            <a:hlinkClick r:id="" action="ppaction://hlinkshowjump?jump=nextslide"/>
          </p:cNvPr>
          <p:cNvSpPr txBox="1">
            <a:spLocks noChangeArrowheads="1"/>
          </p:cNvSpPr>
          <p:nvPr/>
        </p:nvSpPr>
        <p:spPr bwMode="auto">
          <a:xfrm>
            <a:off x="7286625" y="6457950"/>
            <a:ext cx="1857375" cy="396875"/>
          </a:xfrm>
          <a:prstGeom prst="rect">
            <a:avLst/>
          </a:prstGeom>
          <a:noFill/>
          <a:ln w="9525">
            <a:noFill/>
            <a:miter lim="800000"/>
            <a:headEnd/>
            <a:tailEnd/>
          </a:ln>
        </p:spPr>
        <p:txBody>
          <a:bodyPr>
            <a:spAutoFit/>
          </a:bodyPr>
          <a:lstStyle/>
          <a:p>
            <a:pPr algn="ctr"/>
            <a:r>
              <a:rPr lang="en-GB" sz="2000">
                <a:latin typeface="Calibri" pitchFamily="34" charset="0"/>
              </a:rPr>
              <a:t>Next page</a:t>
            </a: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FEFF"/>
        </a:solidFill>
        <a:effectLst/>
      </p:bgPr>
    </p:bg>
    <p:spTree>
      <p:nvGrpSpPr>
        <p:cNvPr id="1" name=""/>
        <p:cNvGrpSpPr/>
        <p:nvPr/>
      </p:nvGrpSpPr>
      <p:grpSpPr>
        <a:xfrm>
          <a:off x="0" y="0"/>
          <a:ext cx="0" cy="0"/>
          <a:chOff x="0" y="0"/>
          <a:chExt cx="0" cy="0"/>
        </a:xfrm>
      </p:grpSpPr>
      <p:sp>
        <p:nvSpPr>
          <p:cNvPr id="20482" name="Rectangle 4"/>
          <p:cNvSpPr txBox="1">
            <a:spLocks noChangeArrowheads="1"/>
          </p:cNvSpPr>
          <p:nvPr/>
        </p:nvSpPr>
        <p:spPr bwMode="auto">
          <a:xfrm>
            <a:off x="214313" y="0"/>
            <a:ext cx="8678862" cy="796925"/>
          </a:xfrm>
          <a:prstGeom prst="rect">
            <a:avLst/>
          </a:prstGeom>
          <a:noFill/>
          <a:ln w="9525">
            <a:noFill/>
            <a:miter lim="800000"/>
            <a:headEnd/>
            <a:tailEnd/>
          </a:ln>
        </p:spPr>
        <p:txBody>
          <a:bodyPr anchor="ctr"/>
          <a:lstStyle/>
          <a:p>
            <a:pPr algn="ctr"/>
            <a:r>
              <a:rPr lang="en-GB" sz="4000" b="1">
                <a:latin typeface="Calibri" pitchFamily="34" charset="0"/>
              </a:rPr>
              <a:t>Sentences and Evaluating Vocabulary</a:t>
            </a:r>
          </a:p>
        </p:txBody>
      </p:sp>
      <p:sp>
        <p:nvSpPr>
          <p:cNvPr id="9" name="Round Diagonal Corner Rectangle 8">
            <a:hlinkClick r:id="" action="ppaction://hlinkshowjump?jump=previousslide"/>
          </p:cNvPr>
          <p:cNvSpPr/>
          <p:nvPr/>
        </p:nvSpPr>
        <p:spPr>
          <a:xfrm>
            <a:off x="0" y="6429375"/>
            <a:ext cx="2500313"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484" name="TextBox 9">
            <a:hlinkClick r:id="" action="ppaction://hlinkshowjump?jump=previousslide"/>
          </p:cNvPr>
          <p:cNvSpPr txBox="1">
            <a:spLocks noChangeArrowheads="1"/>
          </p:cNvSpPr>
          <p:nvPr/>
        </p:nvSpPr>
        <p:spPr bwMode="auto">
          <a:xfrm>
            <a:off x="0" y="6461125"/>
            <a:ext cx="2500313" cy="396875"/>
          </a:xfrm>
          <a:prstGeom prst="rect">
            <a:avLst/>
          </a:prstGeom>
          <a:noFill/>
          <a:ln w="9525">
            <a:noFill/>
            <a:miter lim="800000"/>
            <a:headEnd/>
            <a:tailEnd/>
          </a:ln>
        </p:spPr>
        <p:txBody>
          <a:bodyPr>
            <a:spAutoFit/>
          </a:bodyPr>
          <a:lstStyle/>
          <a:p>
            <a:pPr algn="ctr"/>
            <a:r>
              <a:rPr lang="en-GB" sz="2000">
                <a:latin typeface="Calibri" pitchFamily="34" charset="0"/>
              </a:rPr>
              <a:t>Previous page</a:t>
            </a:r>
          </a:p>
        </p:txBody>
      </p:sp>
      <p:pic>
        <p:nvPicPr>
          <p:cNvPr id="20485" name="Picture 2"/>
          <p:cNvPicPr>
            <a:picLocks noChangeAspect="1" noChangeArrowheads="1"/>
          </p:cNvPicPr>
          <p:nvPr/>
        </p:nvPicPr>
        <p:blipFill>
          <a:blip r:embed="rId3"/>
          <a:srcRect/>
          <a:stretch>
            <a:fillRect/>
          </a:stretch>
        </p:blipFill>
        <p:spPr bwMode="auto">
          <a:xfrm>
            <a:off x="3924300" y="4941888"/>
            <a:ext cx="2143125" cy="1679575"/>
          </a:xfrm>
          <a:prstGeom prst="rect">
            <a:avLst/>
          </a:prstGeom>
          <a:noFill/>
          <a:ln w="9525">
            <a:noFill/>
            <a:miter lim="800000"/>
            <a:headEnd/>
            <a:tailEnd/>
          </a:ln>
        </p:spPr>
      </p:pic>
      <p:pic>
        <p:nvPicPr>
          <p:cNvPr id="20486" name="Picture 4"/>
          <p:cNvPicPr>
            <a:picLocks noChangeAspect="1" noChangeArrowheads="1"/>
          </p:cNvPicPr>
          <p:nvPr/>
        </p:nvPicPr>
        <p:blipFill>
          <a:blip r:embed="rId4"/>
          <a:srcRect/>
          <a:stretch>
            <a:fillRect/>
          </a:stretch>
        </p:blipFill>
        <p:spPr bwMode="auto">
          <a:xfrm>
            <a:off x="7451725" y="5429250"/>
            <a:ext cx="1428750" cy="1428750"/>
          </a:xfrm>
          <a:prstGeom prst="rect">
            <a:avLst/>
          </a:prstGeom>
          <a:noFill/>
          <a:ln w="9525">
            <a:noFill/>
            <a:miter lim="800000"/>
            <a:headEnd/>
            <a:tailEnd/>
          </a:ln>
        </p:spPr>
      </p:pic>
      <p:sp>
        <p:nvSpPr>
          <p:cNvPr id="12" name="Oval Callout 11"/>
          <p:cNvSpPr>
            <a:spLocks noChangeArrowheads="1"/>
          </p:cNvSpPr>
          <p:nvPr/>
        </p:nvSpPr>
        <p:spPr bwMode="auto">
          <a:xfrm>
            <a:off x="3995738" y="2565400"/>
            <a:ext cx="1857375" cy="1500188"/>
          </a:xfrm>
          <a:prstGeom prst="wedgeEllipseCallout">
            <a:avLst>
              <a:gd name="adj1" fmla="val -54444"/>
              <a:gd name="adj2" fmla="val 80477"/>
            </a:avLst>
          </a:prstGeom>
          <a:solidFill>
            <a:schemeClr val="bg1"/>
          </a:solidFill>
          <a:ln w="25400" algn="ctr">
            <a:solidFill>
              <a:srgbClr val="FF0000"/>
            </a:solidFill>
            <a:miter lim="800000"/>
            <a:headEnd/>
            <a:tailEnd/>
          </a:ln>
        </p:spPr>
        <p:txBody>
          <a:bodyPr anchor="ctr"/>
          <a:lstStyle/>
          <a:p>
            <a:pPr algn="ctr" fontAlgn="auto">
              <a:spcBef>
                <a:spcPts val="0"/>
              </a:spcBef>
              <a:spcAft>
                <a:spcPts val="0"/>
              </a:spcAft>
              <a:defRPr/>
            </a:pPr>
            <a:endParaRPr lang="en-GB">
              <a:solidFill>
                <a:schemeClr val="lt1"/>
              </a:solidFill>
              <a:latin typeface="+mn-lt"/>
              <a:cs typeface="+mn-cs"/>
            </a:endParaRPr>
          </a:p>
        </p:txBody>
      </p:sp>
      <p:sp>
        <p:nvSpPr>
          <p:cNvPr id="20488" name="Text Box 10"/>
          <p:cNvSpPr txBox="1">
            <a:spLocks noChangeArrowheads="1"/>
          </p:cNvSpPr>
          <p:nvPr/>
        </p:nvSpPr>
        <p:spPr bwMode="auto">
          <a:xfrm>
            <a:off x="323850" y="981075"/>
            <a:ext cx="3743325" cy="5273675"/>
          </a:xfrm>
          <a:prstGeom prst="rect">
            <a:avLst/>
          </a:prstGeom>
          <a:noFill/>
          <a:ln w="9525">
            <a:noFill/>
            <a:miter lim="800000"/>
            <a:headEnd/>
            <a:tailEnd/>
          </a:ln>
        </p:spPr>
        <p:txBody>
          <a:bodyPr>
            <a:spAutoFit/>
          </a:bodyPr>
          <a:lstStyle/>
          <a:p>
            <a:r>
              <a:rPr lang="en-GB" sz="2000">
                <a:latin typeface="Calibri" pitchFamily="34" charset="0"/>
              </a:rPr>
              <a:t>My main influence as I created my work was...</a:t>
            </a:r>
          </a:p>
          <a:p>
            <a:r>
              <a:rPr lang="en-GB" sz="2000">
                <a:latin typeface="Calibri" pitchFamily="34" charset="0"/>
              </a:rPr>
              <a:t>I was inspired by...</a:t>
            </a:r>
          </a:p>
          <a:p>
            <a:r>
              <a:rPr lang="en-GB" sz="2000">
                <a:latin typeface="Calibri" pitchFamily="34" charset="0"/>
              </a:rPr>
              <a:t>The subject or theme of my work was...</a:t>
            </a:r>
          </a:p>
          <a:p>
            <a:r>
              <a:rPr lang="en-GB" sz="2000">
                <a:latin typeface="Calibri" pitchFamily="34" charset="0"/>
              </a:rPr>
              <a:t>The techniques that I used were...</a:t>
            </a:r>
          </a:p>
          <a:p>
            <a:r>
              <a:rPr lang="en-GB" sz="2000">
                <a:latin typeface="Calibri" pitchFamily="34" charset="0"/>
              </a:rPr>
              <a:t>I decided to use these because...</a:t>
            </a:r>
            <a:endParaRPr lang="nb-NO" sz="2000">
              <a:latin typeface="Calibri" pitchFamily="34" charset="0"/>
            </a:endParaRPr>
          </a:p>
          <a:p>
            <a:r>
              <a:rPr lang="nb-NO" sz="2000">
                <a:latin typeface="Calibri" pitchFamily="34" charset="0"/>
              </a:rPr>
              <a:t>The equipment that I required was....</a:t>
            </a:r>
            <a:endParaRPr lang="en-GB" sz="2000">
              <a:latin typeface="Calibri" pitchFamily="34" charset="0"/>
            </a:endParaRPr>
          </a:p>
          <a:p>
            <a:r>
              <a:rPr lang="en-GB" sz="2000">
                <a:latin typeface="Calibri" pitchFamily="34" charset="0"/>
              </a:rPr>
              <a:t>My favourite part of my work is...</a:t>
            </a:r>
          </a:p>
          <a:p>
            <a:r>
              <a:rPr lang="en-GB" sz="2000">
                <a:latin typeface="Calibri" pitchFamily="34" charset="0"/>
              </a:rPr>
              <a:t>One thing that I would like to change is...</a:t>
            </a:r>
          </a:p>
          <a:p>
            <a:r>
              <a:rPr lang="en-GB" sz="2000">
                <a:latin typeface="Calibri" pitchFamily="34" charset="0"/>
              </a:rPr>
              <a:t>In my opinion the project was...</a:t>
            </a:r>
          </a:p>
          <a:p>
            <a:r>
              <a:rPr lang="en-GB" sz="2000">
                <a:latin typeface="Calibri" pitchFamily="34" charset="0"/>
              </a:rPr>
              <a:t>The most enjoyable part was ...</a:t>
            </a:r>
            <a:endParaRPr lang="fr-FR" sz="2000">
              <a:latin typeface="Calibri" pitchFamily="34" charset="0"/>
            </a:endParaRPr>
          </a:p>
          <a:p>
            <a:r>
              <a:rPr lang="fr-FR" sz="2000">
                <a:latin typeface="Calibri" pitchFamily="34" charset="0"/>
              </a:rPr>
              <a:t>The part that I least enjoyed was….</a:t>
            </a:r>
          </a:p>
          <a:p>
            <a:r>
              <a:rPr lang="fr-FR" sz="2000">
                <a:latin typeface="Calibri" pitchFamily="34" charset="0"/>
              </a:rPr>
              <a:t>A new skill that I learnt was ...</a:t>
            </a:r>
            <a:endParaRPr lang="en-GB" sz="2000">
              <a:latin typeface="Calibri" pitchFamily="34" charset="0"/>
            </a:endParaRPr>
          </a:p>
        </p:txBody>
      </p:sp>
      <p:sp>
        <p:nvSpPr>
          <p:cNvPr id="20489" name="Text Box 11"/>
          <p:cNvSpPr txBox="1">
            <a:spLocks noChangeArrowheads="1"/>
          </p:cNvSpPr>
          <p:nvPr/>
        </p:nvSpPr>
        <p:spPr bwMode="auto">
          <a:xfrm>
            <a:off x="5867400" y="1268413"/>
            <a:ext cx="2736850" cy="4054475"/>
          </a:xfrm>
          <a:prstGeom prst="rect">
            <a:avLst/>
          </a:prstGeom>
          <a:noFill/>
          <a:ln w="9525">
            <a:noFill/>
            <a:miter lim="800000"/>
            <a:headEnd/>
            <a:tailEnd/>
          </a:ln>
        </p:spPr>
        <p:txBody>
          <a:bodyPr>
            <a:spAutoFit/>
          </a:bodyPr>
          <a:lstStyle/>
          <a:p>
            <a:r>
              <a:rPr lang="fr-FR" sz="2000">
                <a:latin typeface="Calibri" pitchFamily="34" charset="0"/>
              </a:rPr>
              <a:t>artist/artists</a:t>
            </a:r>
          </a:p>
          <a:p>
            <a:r>
              <a:rPr lang="fr-FR" sz="2000">
                <a:latin typeface="Calibri" pitchFamily="34" charset="0"/>
              </a:rPr>
              <a:t>investigate</a:t>
            </a:r>
          </a:p>
          <a:p>
            <a:r>
              <a:rPr lang="fr-FR" sz="2000">
                <a:latin typeface="Calibri" pitchFamily="34" charset="0"/>
              </a:rPr>
              <a:t>topic</a:t>
            </a:r>
          </a:p>
          <a:p>
            <a:r>
              <a:rPr lang="fr-FR" sz="2000">
                <a:latin typeface="Calibri" pitchFamily="34" charset="0"/>
              </a:rPr>
              <a:t>mood</a:t>
            </a:r>
          </a:p>
          <a:p>
            <a:r>
              <a:rPr lang="fr-FR" sz="2000">
                <a:latin typeface="Calibri" pitchFamily="34" charset="0"/>
              </a:rPr>
              <a:t>colour and tone</a:t>
            </a:r>
          </a:p>
          <a:p>
            <a:r>
              <a:rPr lang="fr-FR" sz="2000">
                <a:latin typeface="Calibri" pitchFamily="34" charset="0"/>
              </a:rPr>
              <a:t>techniques</a:t>
            </a:r>
          </a:p>
          <a:p>
            <a:r>
              <a:rPr lang="fr-FR" sz="2000">
                <a:latin typeface="Calibri" pitchFamily="34" charset="0"/>
              </a:rPr>
              <a:t>mediums</a:t>
            </a:r>
          </a:p>
          <a:p>
            <a:r>
              <a:rPr lang="fr-FR" sz="2000">
                <a:latin typeface="Calibri" pitchFamily="34" charset="0"/>
              </a:rPr>
              <a:t>copy the style</a:t>
            </a:r>
          </a:p>
          <a:p>
            <a:r>
              <a:rPr lang="fr-FR" sz="2000">
                <a:latin typeface="Calibri" pitchFamily="34" charset="0"/>
              </a:rPr>
              <a:t>Convey emotion </a:t>
            </a:r>
          </a:p>
          <a:p>
            <a:r>
              <a:rPr lang="fr-FR" sz="2000">
                <a:latin typeface="Calibri" pitchFamily="34" charset="0"/>
              </a:rPr>
              <a:t>equipment</a:t>
            </a:r>
          </a:p>
          <a:p>
            <a:r>
              <a:rPr lang="fr-FR" sz="2000">
                <a:latin typeface="Calibri" pitchFamily="34" charset="0"/>
              </a:rPr>
              <a:t>Success</a:t>
            </a:r>
          </a:p>
          <a:p>
            <a:r>
              <a:rPr lang="fr-FR" sz="2000">
                <a:latin typeface="Calibri" pitchFamily="34" charset="0"/>
              </a:rPr>
              <a:t>New skills</a:t>
            </a:r>
          </a:p>
          <a:p>
            <a:r>
              <a:rPr lang="fr-FR" sz="2000">
                <a:latin typeface="Calibri" pitchFamily="34" charset="0"/>
              </a:rPr>
              <a:t>In my opinion </a:t>
            </a:r>
            <a:endParaRPr lang="en-GB" sz="200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15A28091A99F4D9721BE1025ECA97A" ma:contentTypeVersion="0" ma:contentTypeDescription="Create a new document." ma:contentTypeScope="" ma:versionID="3c88900e9c4a633fa4e7011e7abcc48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757687-A34B-478C-8F53-32967208F374}"/>
</file>

<file path=customXml/itemProps2.xml><?xml version="1.0" encoding="utf-8"?>
<ds:datastoreItem xmlns:ds="http://schemas.openxmlformats.org/officeDocument/2006/customXml" ds:itemID="{B60EFD1D-0D53-4EB0-8149-70FB4BAFE6D9}"/>
</file>

<file path=customXml/itemProps3.xml><?xml version="1.0" encoding="utf-8"?>
<ds:datastoreItem xmlns:ds="http://schemas.openxmlformats.org/officeDocument/2006/customXml" ds:itemID="{F438301A-610A-4546-B49C-C02DCCAB4D5F}"/>
</file>

<file path=docProps/app.xml><?xml version="1.0" encoding="utf-8"?>
<Properties xmlns="http://schemas.openxmlformats.org/officeDocument/2006/extended-properties" xmlns:vt="http://schemas.openxmlformats.org/officeDocument/2006/docPropsVTypes">
  <TotalTime>112</TotalTime>
  <Words>307</Words>
  <Application>Microsoft Office PowerPoint</Application>
  <PresentationFormat>On-screen Show (4:3)</PresentationFormat>
  <Paragraphs>61</Paragraphs>
  <Slides>4</Slides>
  <Notes>4</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4</vt:i4>
      </vt:variant>
    </vt:vector>
  </HeadingPairs>
  <TitlesOfParts>
    <vt:vector size="9" baseType="lpstr">
      <vt:lpstr>Arial</vt:lpstr>
      <vt:lpstr>Calibri</vt:lpstr>
      <vt:lpstr>Century Gothic</vt:lpstr>
      <vt:lpstr>Bradley Hand ITC</vt:lpstr>
      <vt:lpstr>Office Theme</vt:lpstr>
      <vt:lpstr>Slide 1</vt:lpstr>
      <vt:lpstr>Evaluating you work</vt:lpstr>
      <vt:lpstr>Evaluating your work</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Morwenna</dc:creator>
  <cp:lastModifiedBy>scullh</cp:lastModifiedBy>
  <cp:revision>26</cp:revision>
  <dcterms:created xsi:type="dcterms:W3CDTF">2010-01-10T17:21:39Z</dcterms:created>
  <dcterms:modified xsi:type="dcterms:W3CDTF">2010-04-22T13:16:01Z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0x0101003815A28091A99F4D9721BE1025ECA97A</vt:lpwstr>
  </property>
</Properties>
</file>